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sldIdLst>
    <p:sldId id="256" r:id="rId2"/>
    <p:sldId id="277" r:id="rId3"/>
    <p:sldId id="279" r:id="rId4"/>
    <p:sldId id="278" r:id="rId5"/>
    <p:sldId id="283" r:id="rId6"/>
    <p:sldId id="284" r:id="rId7"/>
    <p:sldId id="285" r:id="rId8"/>
    <p:sldId id="281" r:id="rId9"/>
    <p:sldId id="282" r:id="rId10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/>
    <p:restoredTop sz="94646"/>
  </p:normalViewPr>
  <p:slideViewPr>
    <p:cSldViewPr snapToGrid="0" snapToObjects="1">
      <p:cViewPr varScale="1">
        <p:scale>
          <a:sx n="108" d="100"/>
          <a:sy n="108" d="100"/>
        </p:scale>
        <p:origin x="124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A32EC-E949-0545-BF1E-92F9C93CCF33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F3F14-B713-4D40-B41B-51BD8BAE5A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753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D594-2D95-6E45-BED3-5E26DD4BDFD4}" type="datetime1">
              <a:rPr lang="ru-RU" smtClean="0"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466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0C520-ED2B-3849-852B-0D82B9C2A238}" type="datetime1">
              <a:rPr lang="ru-RU" smtClean="0"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445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B6BD-A305-7948-B40C-632745EE4290}" type="datetime1">
              <a:rPr lang="ru-RU" smtClean="0"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938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8C26E-80E4-4140-9C71-D69310879B15}" type="datetime1">
              <a:rPr lang="ru-RU" smtClean="0"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09D39B-07D4-3148-A3D4-53610B8B894A}"/>
              </a:ext>
            </a:extLst>
          </p:cNvPr>
          <p:cNvSpPr txBox="1">
            <a:spLocks/>
          </p:cNvSpPr>
          <p:nvPr userDrawn="1"/>
        </p:nvSpPr>
        <p:spPr>
          <a:xfrm>
            <a:off x="526989" y="6379187"/>
            <a:ext cx="35766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 baseline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Nebula" panose="02000500000000000000" pitchFamily="2" charset="0"/>
              </a:rPr>
              <a:t>nic development: biotech &amp; beyond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884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0823-2DFE-2D44-BADB-E1F46A81EE34}" type="datetime1">
              <a:rPr lang="ru-RU" smtClean="0"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585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1B976-B9D8-1D40-A185-B55A75CB7CAE}" type="datetime1">
              <a:rPr lang="ru-RU" smtClean="0"/>
              <a:t>27.01.2020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831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161D3-37ED-C444-B109-228FF44A077A}" type="datetime1">
              <a:rPr lang="ru-RU" smtClean="0"/>
              <a:t>27.01.2020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503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467B1-B396-3846-8EF6-945C9D235F4E}" type="datetime1">
              <a:rPr lang="ru-RU" smtClean="0"/>
              <a:t>27.01.2020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035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BAA34-A892-9F4A-8612-6CA808DC5E99}" type="datetime1">
              <a:rPr lang="ru-RU" smtClean="0"/>
              <a:t>27.01.2020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592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5FAFB-386A-8746-B1D9-CD90A91CA998}" type="datetime1">
              <a:rPr lang="ru-RU" smtClean="0"/>
              <a:t>27.01.2020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408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35749-31E6-E246-93DC-A787E9EF236F}" type="datetime1">
              <a:rPr lang="ru-RU" smtClean="0"/>
              <a:t>27.01.2020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588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5494D-541B-CF49-81C8-2CD56C0D7F0B}" type="datetime1">
              <a:rPr lang="ru-RU" smtClean="0"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2B39A-E1D3-894F-A441-FB33DF8DE7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945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93888F-C735-6C48-A055-CEB2382F60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2333" y="5503405"/>
            <a:ext cx="8420100" cy="76676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БИОТЕХНОЛОГИЧЕСКИЙ КЛАСТЕР</a:t>
            </a:r>
            <a:b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ЕФРЕМОВ, ТУЛЬСКАЯ ОБЛАСТЬ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92D54CD-8993-574A-BF4C-8D513673B0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6258292"/>
            <a:ext cx="7429500" cy="590796"/>
          </a:xfrm>
        </p:spPr>
        <p:txBody>
          <a:bodyPr>
            <a:normAutofit lnSpcReduction="10000"/>
          </a:bodyPr>
          <a:lstStyle/>
          <a:p>
            <a:r>
              <a:rPr lang="ru-RU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КРАТКАЯ ПРЕЗЕНТАЦИЯ</a:t>
            </a:r>
          </a:p>
          <a:p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ЯНВАРЬ 2020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BEEBED-CB31-6848-A08E-A00BB24793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885" y="16999"/>
            <a:ext cx="9213351" cy="5662372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7912A06-8692-7A4C-9AEB-5D5D31629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09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FF6B38-D52C-EA48-9C64-2D453D709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52552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 ЕФРЕМОВ, ТУЛЬСКАЯ ОБЛАСТЬ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AC1886A-BDCE-794C-9CC5-2D2DB7178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2</a:t>
            </a:fld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EAD0424-8368-8149-AECD-12CC876E9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1" y="1021277"/>
            <a:ext cx="8675793" cy="48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159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FF6B38-D52C-EA48-9C64-2D453D709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52552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ЕФРЕМОВ – НЕБОЛЬШОЙ ПРОМЫШЛЕННЫЙ ГОРОД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AC1886A-BDCE-794C-9CC5-2D2DB7178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3</a:t>
            </a:fld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C92FB03-C687-FD47-8017-630B612D60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96" y="890650"/>
            <a:ext cx="7849590" cy="554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175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FF6B38-D52C-EA48-9C64-2D453D709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525522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СПЕЦИАЛЬНЫЙ НАЛОГОВЫЙ РЕЖИМ НА ТЕРРИТОРИИ ТОСЭР ЕФРЕМОВ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AC1886A-BDCE-794C-9CC5-2D2DB7178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4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6D8CA91-5B78-B840-A2E5-A47BAD03D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8" y="890650"/>
            <a:ext cx="8312727" cy="557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60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FF6B38-D52C-EA48-9C64-2D453D709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52552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ПРОИЗВОДСТВА Г.ЕФРЕМОВ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AC1886A-BDCE-794C-9CC5-2D2DB7178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5</a:t>
            </a:fld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136DA85-90B3-5549-BD9B-865727A22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470" y="890650"/>
            <a:ext cx="8503493" cy="4919962"/>
          </a:xfrm>
          <a:prstGeom prst="rect">
            <a:avLst/>
          </a:prstGeom>
        </p:spPr>
      </p:pic>
      <p:sp>
        <p:nvSpPr>
          <p:cNvPr id="21" name="Овал 20">
            <a:extLst>
              <a:ext uri="{FF2B5EF4-FFF2-40B4-BE49-F238E27FC236}">
                <a16:creationId xmlns:a16="http://schemas.microsoft.com/office/drawing/2014/main" id="{1562E533-BA86-8C4A-B05A-74E591F8B5D0}"/>
              </a:ext>
            </a:extLst>
          </p:cNvPr>
          <p:cNvSpPr/>
          <p:nvPr/>
        </p:nvSpPr>
        <p:spPr>
          <a:xfrm rot="3791135">
            <a:off x="4373810" y="4810061"/>
            <a:ext cx="1733798" cy="68876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248AEEC9-2285-F84D-A382-6A6F9EA59AF3}"/>
              </a:ext>
            </a:extLst>
          </p:cNvPr>
          <p:cNvSpPr/>
          <p:nvPr/>
        </p:nvSpPr>
        <p:spPr>
          <a:xfrm>
            <a:off x="4914928" y="4658497"/>
            <a:ext cx="325781" cy="321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D89B3ADE-3F85-A649-B1DB-145D3C723C2F}"/>
              </a:ext>
            </a:extLst>
          </p:cNvPr>
          <p:cNvSpPr/>
          <p:nvPr/>
        </p:nvSpPr>
        <p:spPr>
          <a:xfrm>
            <a:off x="5077818" y="1416172"/>
            <a:ext cx="325781" cy="321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260585AF-704C-334C-97D5-C4A56C2C43CB}"/>
              </a:ext>
            </a:extLst>
          </p:cNvPr>
          <p:cNvSpPr/>
          <p:nvPr/>
        </p:nvSpPr>
        <p:spPr>
          <a:xfrm>
            <a:off x="4542295" y="2397391"/>
            <a:ext cx="325781" cy="321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905D20B9-33E8-D242-B758-0B4603D5D579}"/>
              </a:ext>
            </a:extLst>
          </p:cNvPr>
          <p:cNvSpPr/>
          <p:nvPr/>
        </p:nvSpPr>
        <p:spPr>
          <a:xfrm>
            <a:off x="4112054" y="2073233"/>
            <a:ext cx="325781" cy="321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306A5DAF-A5ED-4F44-A59A-E484C05E42E2}"/>
              </a:ext>
            </a:extLst>
          </p:cNvPr>
          <p:cNvSpPr/>
          <p:nvPr/>
        </p:nvSpPr>
        <p:spPr>
          <a:xfrm>
            <a:off x="4379404" y="2687086"/>
            <a:ext cx="325781" cy="321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56783B41-42D1-6A42-A10D-4987B6E10C48}"/>
              </a:ext>
            </a:extLst>
          </p:cNvPr>
          <p:cNvSpPr/>
          <p:nvPr/>
        </p:nvSpPr>
        <p:spPr>
          <a:xfrm>
            <a:off x="4379404" y="1206217"/>
            <a:ext cx="325781" cy="321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8102D46A-85B9-FD4E-AA38-9DF272230D6E}"/>
              </a:ext>
            </a:extLst>
          </p:cNvPr>
          <p:cNvSpPr/>
          <p:nvPr/>
        </p:nvSpPr>
        <p:spPr>
          <a:xfrm>
            <a:off x="2224656" y="2558029"/>
            <a:ext cx="325781" cy="321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3A3479D6-4AAE-4B40-B1E0-3E52507AD4A6}"/>
              </a:ext>
            </a:extLst>
          </p:cNvPr>
          <p:cNvSpPr/>
          <p:nvPr/>
        </p:nvSpPr>
        <p:spPr>
          <a:xfrm>
            <a:off x="1093563" y="1737448"/>
            <a:ext cx="325781" cy="321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322214A3-FDE4-C247-BD04-58CE8CEF9B3B}"/>
              </a:ext>
            </a:extLst>
          </p:cNvPr>
          <p:cNvSpPr/>
          <p:nvPr/>
        </p:nvSpPr>
        <p:spPr>
          <a:xfrm>
            <a:off x="4752037" y="2670261"/>
            <a:ext cx="325781" cy="321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6DA96A93-559A-CF47-88D2-E39CD30E4834}"/>
              </a:ext>
            </a:extLst>
          </p:cNvPr>
          <p:cNvSpPr/>
          <p:nvPr/>
        </p:nvSpPr>
        <p:spPr>
          <a:xfrm>
            <a:off x="5343206" y="1652716"/>
            <a:ext cx="432486" cy="321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3" name="Таблица 32">
            <a:extLst>
              <a:ext uri="{FF2B5EF4-FFF2-40B4-BE49-F238E27FC236}">
                <a16:creationId xmlns:a16="http://schemas.microsoft.com/office/drawing/2014/main" id="{04648687-911A-304C-9B47-4552F61CF7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256265"/>
              </p:ext>
            </p:extLst>
          </p:nvPr>
        </p:nvGraphicFramePr>
        <p:xfrm>
          <a:off x="5991891" y="873548"/>
          <a:ext cx="3285302" cy="39174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6392">
                  <a:extLst>
                    <a:ext uri="{9D8B030D-6E8A-4147-A177-3AD203B41FA5}">
                      <a16:colId xmlns:a16="http://schemas.microsoft.com/office/drawing/2014/main" val="4236308520"/>
                    </a:ext>
                  </a:extLst>
                </a:gridCol>
                <a:gridCol w="2798910">
                  <a:extLst>
                    <a:ext uri="{9D8B030D-6E8A-4147-A177-3AD203B41FA5}">
                      <a16:colId xmlns:a16="http://schemas.microsoft.com/office/drawing/2014/main" val="3987991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Биотехнологический кластер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4566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Зерновой элеватор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080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Зерновой элеватор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50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Завод синтетического каучука (Татнефть)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43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Спиртовой завод (300 </a:t>
                      </a: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тыс.л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/год)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2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Химический завод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5570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Lactalys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завод по переработке молока, запущен в 2016 году)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598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Teta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Foods (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канадский завод по переработке мяса, запущен в 2019 году)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Завод по производству </a:t>
                      </a: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гаприна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(микробиологический белок из метана, 206 </a:t>
                      </a: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тыс.тн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год),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208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Завод по производству питания для домашних животных (7 </a:t>
                      </a: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тыс.тн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год)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6002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5579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FF6B38-D52C-EA48-9C64-2D453D709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52552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ПРОИЗВОДСТВА БИОТЕХНОЛОГИЧЕСКОГО КЛАСТЕРА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AC1886A-BDCE-794C-9CC5-2D2DB7178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6</a:t>
            </a:fld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AAA36E-0695-324A-9C1E-C9F92820F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8" y="1016826"/>
            <a:ext cx="5706294" cy="4889704"/>
          </a:xfrm>
          <a:prstGeom prst="rect">
            <a:avLst/>
          </a:prstGeom>
        </p:spPr>
      </p:pic>
      <p:graphicFrame>
        <p:nvGraphicFramePr>
          <p:cNvPr id="47" name="Таблица 46">
            <a:extLst>
              <a:ext uri="{FF2B5EF4-FFF2-40B4-BE49-F238E27FC236}">
                <a16:creationId xmlns:a16="http://schemas.microsoft.com/office/drawing/2014/main" id="{0A05AABB-01E8-EA42-BE7C-CF7053D490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756978"/>
              </p:ext>
            </p:extLst>
          </p:nvPr>
        </p:nvGraphicFramePr>
        <p:xfrm>
          <a:off x="6467887" y="1016826"/>
          <a:ext cx="3285302" cy="36366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6392">
                  <a:extLst>
                    <a:ext uri="{9D8B030D-6E8A-4147-A177-3AD203B41FA5}">
                      <a16:colId xmlns:a16="http://schemas.microsoft.com/office/drawing/2014/main" val="4236308520"/>
                    </a:ext>
                  </a:extLst>
                </a:gridCol>
                <a:gridCol w="2798910">
                  <a:extLst>
                    <a:ext uri="{9D8B030D-6E8A-4147-A177-3AD203B41FA5}">
                      <a16:colId xmlns:a16="http://schemas.microsoft.com/office/drawing/2014/main" val="3987991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Cargill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4566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Кубаньмасло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(производство растительного масла, мощность 1000 </a:t>
                      </a: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тн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/день)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080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ТЗРМ (СП между </a:t>
                      </a: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Кубаньмасло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китайским партнером по производству рапсового масла, мощность 1500 </a:t>
                      </a: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тн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/день перерабатываемого рапса)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50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ПромБиоТех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завод по переработке зерна и производству лизина, кристаллической глюкозы и кормового белка, проектная мощность 350 </a:t>
                      </a: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тыс.тн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год по сырью – в стадии строительства)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43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ЕфремовФарма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завод по переработке зерна 250 </a:t>
                      </a: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тыс.тн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год и производству спирта для медицинских нужд – в стадии строительства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2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Земельные участки для перспективного развития (для новых резидентов)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5570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1168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FF6B38-D52C-EA48-9C64-2D453D709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52552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ЗАВОД КОМПАНИИ </a:t>
            </a: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CARGILL</a:t>
            </a:r>
            <a:endParaRPr lang="ru-RU" sz="18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AC1886A-BDCE-794C-9CC5-2D2DB7178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7</a:t>
            </a:fld>
            <a:endParaRPr lang="ru-RU" dirty="0"/>
          </a:p>
        </p:txBody>
      </p:sp>
      <p:pic>
        <p:nvPicPr>
          <p:cNvPr id="6" name="Picture 1" descr="image001">
            <a:extLst>
              <a:ext uri="{FF2B5EF4-FFF2-40B4-BE49-F238E27FC236}">
                <a16:creationId xmlns:a16="http://schemas.microsoft.com/office/drawing/2014/main" id="{77692B8B-E4E4-3542-8BF0-739348FFB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890650"/>
            <a:ext cx="6677025" cy="623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C897091-E055-2447-876C-6ECFD9C0A7DB}"/>
              </a:ext>
            </a:extLst>
          </p:cNvPr>
          <p:cNvSpPr txBox="1"/>
          <p:nvPr/>
        </p:nvSpPr>
        <p:spPr>
          <a:xfrm>
            <a:off x="7358063" y="910008"/>
            <a:ext cx="2354348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Завод осуществляет переработку 1500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тн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пшеницы и 700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тн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кукурузы в день.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Кроме производств компании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Cargill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на площадке находится комбикормовых завод компании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Provimi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дочерняя компания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Cargilll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018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FF6B38-D52C-EA48-9C64-2D453D709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52552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ЦЕЛЕВЫЕ РЫНКИ: КОРМА ДЛЯ ЖИВОТНЫХ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AC1886A-BDCE-794C-9CC5-2D2DB7178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8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31F344-F5D1-EB4E-86EC-C73522896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27" y="853355"/>
            <a:ext cx="5410678" cy="28788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90C8CBB-43D9-5E43-ADF5-4553656D65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27" y="3732214"/>
            <a:ext cx="5556998" cy="2624138"/>
          </a:xfrm>
          <a:prstGeom prst="rect">
            <a:avLst/>
          </a:prstGeom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9AFEFF1F-3D08-7F42-964D-CFFB637408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4325" y="890650"/>
            <a:ext cx="2990638" cy="528631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Предприятия Биотехнологического кластера будут производить следующие компоненты кормов:</a:t>
            </a:r>
          </a:p>
          <a:p>
            <a:pPr algn="just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Лизин,</a:t>
            </a:r>
          </a:p>
          <a:p>
            <a:pPr algn="just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Концентрированные белковые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кормопродукты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(дрожжевой белок, содержание сырого протеина более 60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перевариваемость более 95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%)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 algn="just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Компания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Provimi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(принадлежит компании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Cargill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) является одним из крупнейших мировых операторов на рынке кормов.</a:t>
            </a:r>
          </a:p>
          <a:p>
            <a:pPr marL="0" indent="0" algn="just">
              <a:buNone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338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FF6B38-D52C-EA48-9C64-2D453D709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52552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ЦЕЛЕВЫЕ РЫНКИ: КОРМА ДЛЯ ЖИВОТНЫХ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AC1886A-BDCE-794C-9CC5-2D2DB7178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2B39A-E1D3-894F-A441-FB33DF8DE7F7}" type="slidenum">
              <a:rPr lang="ru-RU" smtClean="0"/>
              <a:t>9</a:t>
            </a:fld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59AF4B-5A91-0E4F-9815-3CF2EE139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8" y="1080655"/>
            <a:ext cx="8633969" cy="447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565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6556</TotalTime>
  <Words>342</Words>
  <Application>Microsoft Macintosh PowerPoint</Application>
  <PresentationFormat>Лист A4 (210x297 мм)</PresentationFormat>
  <Paragraphs>68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Nebula</vt:lpstr>
      <vt:lpstr>Тема Office</vt:lpstr>
      <vt:lpstr>БИОТЕХНОЛОГИЧЕСКИЙ КЛАСТЕР ЕФРЕМОВ, ТУЛЬСКАЯ ОБЛАСТЬ</vt:lpstr>
      <vt:lpstr>ГОРОД ЕФРЕМОВ, ТУЛЬСКАЯ ОБЛАСТЬ</vt:lpstr>
      <vt:lpstr>ЕФРЕМОВ – НЕБОЛЬШОЙ ПРОМЫШЛЕННЫЙ ГОРОД</vt:lpstr>
      <vt:lpstr>СПЕЦИАЛЬНЫЙ НАЛОГОВЫЙ РЕЖИМ НА ТЕРРИТОРИИ ТОСЭР ЕФРЕМОВ</vt:lpstr>
      <vt:lpstr>ОСНОВНЫЕ ПРОИЗВОДСТВА Г.ЕФРЕМОВ</vt:lpstr>
      <vt:lpstr>ОСНОВНЫЕ ПРОИЗВОДСТВА БИОТЕХНОЛОГИЧЕСКОГО КЛАСТЕРА</vt:lpstr>
      <vt:lpstr>ЗАВОД КОМПАНИИ CARGILL</vt:lpstr>
      <vt:lpstr>ЦЕЛЕВЫЕ РЫНКИ: КОРМА ДЛЯ ЖИВОТНЫХ</vt:lpstr>
      <vt:lpstr>ЦЕЛЕВЫЕ РЫНКИ: КОРМА ДЛЯ ЖИВОТНЫХ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ОПЫТНО-ПРОМЫШЛЕННОЙ ЛИНИИ В ОБЛАСТИ МИКРОБИОЛОГИИ</dc:title>
  <dc:creator>andrey yatsenko</dc:creator>
  <cp:lastModifiedBy>mac</cp:lastModifiedBy>
  <cp:revision>54</cp:revision>
  <cp:lastPrinted>2020-01-08T14:30:00Z</cp:lastPrinted>
  <dcterms:created xsi:type="dcterms:W3CDTF">2019-07-22T08:20:21Z</dcterms:created>
  <dcterms:modified xsi:type="dcterms:W3CDTF">2020-01-27T08:44:21Z</dcterms:modified>
</cp:coreProperties>
</file>